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854" r:id="rId2"/>
  </p:sldMasterIdLst>
  <p:notesMasterIdLst>
    <p:notesMasterId r:id="rId16"/>
  </p:notesMasterIdLst>
  <p:handoutMasterIdLst>
    <p:handoutMasterId r:id="rId17"/>
  </p:handoutMasterIdLst>
  <p:sldIdLst>
    <p:sldId id="256" r:id="rId3"/>
    <p:sldId id="257" r:id="rId4"/>
    <p:sldId id="346" r:id="rId5"/>
    <p:sldId id="347" r:id="rId6"/>
    <p:sldId id="348" r:id="rId7"/>
    <p:sldId id="286" r:id="rId8"/>
    <p:sldId id="331" r:id="rId9"/>
    <p:sldId id="330" r:id="rId10"/>
    <p:sldId id="332" r:id="rId11"/>
    <p:sldId id="335" r:id="rId12"/>
    <p:sldId id="336" r:id="rId13"/>
    <p:sldId id="343" r:id="rId14"/>
    <p:sldId id="344" r:id="rId15"/>
  </p:sldIdLst>
  <p:sldSz cx="9144000" cy="6858000" type="screen4x3"/>
  <p:notesSz cx="7099300" cy="10234613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ODO Alain" initials="L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EA6890"/>
    <a:srgbClr val="C4124E"/>
    <a:srgbClr val="E9004E"/>
    <a:srgbClr val="E9024D"/>
    <a:srgbClr val="DF003B"/>
    <a:srgbClr val="FF9900"/>
    <a:srgbClr val="F4CB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22" autoAdjust="0"/>
  </p:normalViewPr>
  <p:slideViewPr>
    <p:cSldViewPr snapToGrid="0" snapToObjects="1">
      <p:cViewPr varScale="1">
        <p:scale>
          <a:sx n="72" d="100"/>
          <a:sy n="72" d="100"/>
        </p:scale>
        <p:origin x="122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8" d="100"/>
          <a:sy n="78" d="100"/>
        </p:scale>
        <p:origin x="-3318" y="-108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712722589886188"/>
          <c:y val="8.5375552964363083E-2"/>
          <c:w val="0.8179903230342348"/>
          <c:h val="0.66481391542476531"/>
        </c:manualLayout>
      </c:layout>
      <c:barChart>
        <c:barDir val="col"/>
        <c:grouping val="clustered"/>
        <c:varyColors val="0"/>
        <c:ser>
          <c:idx val="2"/>
          <c:order val="1"/>
          <c:tx>
            <c:strRef>
              <c:f>Feuil1!$D$1</c:f>
              <c:strCache>
                <c:ptCount val="1"/>
                <c:pt idx="0">
                  <c:v>Agglo facture annuelle €TTC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3.1674026328514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072-4DA2-ADBE-946608CB520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Estimation 2023</c:v>
                </c:pt>
              </c:strCache>
            </c:strRef>
          </c:cat>
          <c:val>
            <c:numRef>
              <c:f>Feuil1!$D$2:$D$5</c:f>
              <c:numCache>
                <c:formatCode>General</c:formatCode>
                <c:ptCount val="4"/>
                <c:pt idx="0">
                  <c:v>2360600</c:v>
                </c:pt>
                <c:pt idx="1">
                  <c:v>2550000</c:v>
                </c:pt>
                <c:pt idx="2">
                  <c:v>4650000</c:v>
                </c:pt>
                <c:pt idx="3">
                  <c:v>10700000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46-404C-9CFE-360D908A56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275237183"/>
        <c:axId val="1240273567"/>
      </c:barChart>
      <c:lineChart>
        <c:grouping val="standar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Coût Mwh
€ TTC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9356349422981266E-2"/>
                  <c:y val="2.31436860460783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072-4DA2-ADBE-946608CB520D}"/>
                </c:ext>
              </c:extLst>
            </c:dLbl>
            <c:dLbl>
              <c:idx val="1"/>
              <c:layout>
                <c:manualLayout>
                  <c:x val="-1.7596681293619396E-2"/>
                  <c:y val="2.05721653742918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072-4DA2-ADBE-946608CB520D}"/>
                </c:ext>
              </c:extLst>
            </c:dLbl>
            <c:dLbl>
              <c:idx val="2"/>
              <c:layout>
                <c:manualLayout>
                  <c:x val="-1.7596681293619333E-2"/>
                  <c:y val="3.6001289405010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72-4DA2-ADBE-946608CB520D}"/>
                </c:ext>
              </c:extLst>
            </c:dLbl>
            <c:dLbl>
              <c:idx val="3"/>
              <c:layout>
                <c:manualLayout>
                  <c:x val="-1.0558008776171728E-2"/>
                  <c:y val="4.11443307485838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072-4DA2-ADBE-946608CB520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7030A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Estimation 2023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80</c:v>
                </c:pt>
                <c:pt idx="1">
                  <c:v>130</c:v>
                </c:pt>
                <c:pt idx="2">
                  <c:v>305</c:v>
                </c:pt>
                <c:pt idx="3">
                  <c:v>716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046-404C-9CFE-360D908A56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0832575"/>
        <c:axId val="1243680863"/>
      </c:lineChart>
      <c:catAx>
        <c:axId val="12752371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40273567"/>
        <c:crosses val="autoZero"/>
        <c:auto val="1"/>
        <c:lblAlgn val="ctr"/>
        <c:lblOffset val="100"/>
        <c:noMultiLvlLbl val="0"/>
      </c:catAx>
      <c:valAx>
        <c:axId val="12402735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75237183"/>
        <c:crosses val="autoZero"/>
        <c:crossBetween val="between"/>
      </c:valAx>
      <c:valAx>
        <c:axId val="1243680863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80832575"/>
        <c:crosses val="max"/>
        <c:crossBetween val="between"/>
      </c:valAx>
      <c:catAx>
        <c:axId val="980832575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4368086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1739171397042889E-2"/>
          <c:y val="0.82413457005192747"/>
          <c:w val="0.8606876640419947"/>
          <c:h val="0.102621555118110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0506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FR"/>
              <a:t>25/06/2019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FR"/>
              <a:t>SchémaDirecteurd'AménagementLumière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0506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A162612-540D-46FD-9513-DD0A39FDB82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689556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0506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pPr>
              <a:defRPr/>
            </a:pPr>
            <a:r>
              <a:rPr lang="fr-FR"/>
              <a:t>25/06/2019</a:t>
            </a:r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599" y="4861155"/>
            <a:ext cx="5680103" cy="4605821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pPr>
              <a:defRPr/>
            </a:pPr>
            <a:r>
              <a:rPr lang="fr-FR"/>
              <a:t>SchémaDirecteurd'AménagementLumière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0506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pPr>
              <a:defRPr/>
            </a:pPr>
            <a:fld id="{378780AF-3A19-46FB-B213-4EE4FBAA279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57315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583C9-839B-4C2A-8272-24FFA744BA7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5182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 txBox="1">
            <a:spLocks/>
          </p:cNvSpPr>
          <p:nvPr userDrawn="1"/>
        </p:nvSpPr>
        <p:spPr>
          <a:xfrm>
            <a:off x="295275" y="6434138"/>
            <a:ext cx="22098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defTabSz="457200" rtl="0" fontAlgn="auto">
              <a:spcBef>
                <a:spcPts val="0"/>
              </a:spcBef>
              <a:spcAft>
                <a:spcPts val="0"/>
              </a:spcAft>
              <a:defRPr sz="900" b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fr-FR"/>
              <a:t>JR/MM/ANNÉ</a:t>
            </a:r>
          </a:p>
          <a:p>
            <a:pPr>
              <a:defRPr/>
            </a:pPr>
            <a:r>
              <a:rPr lang="fr-FR" b="1"/>
              <a:t>Titre</a:t>
            </a:r>
            <a:endParaRPr lang="fr-FR" b="1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EB7DA-86A5-4D4A-9288-5D40958532B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7305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 txBox="1">
            <a:spLocks/>
          </p:cNvSpPr>
          <p:nvPr userDrawn="1"/>
        </p:nvSpPr>
        <p:spPr>
          <a:xfrm>
            <a:off x="295275" y="6434138"/>
            <a:ext cx="22098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defTabSz="457200" rtl="0" fontAlgn="auto">
              <a:spcBef>
                <a:spcPts val="0"/>
              </a:spcBef>
              <a:spcAft>
                <a:spcPts val="0"/>
              </a:spcAft>
              <a:defRPr sz="900" b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fr-FR"/>
              <a:t>JR/MM/ANNÉ</a:t>
            </a:r>
          </a:p>
          <a:p>
            <a:pPr>
              <a:defRPr/>
            </a:pPr>
            <a:r>
              <a:rPr lang="fr-FR" b="1"/>
              <a:t>Titre</a:t>
            </a:r>
            <a:endParaRPr lang="fr-FR" b="1" dirty="0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777BA-54B8-46E0-B145-C9780BA5DC3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4061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64FE0-1ED4-4762-B533-0DA586212C9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66222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55536-8ABF-4EB0-8F3F-74C7361C42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1843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7DA4E-9E7D-48F0-814E-62A31C12C1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99950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B0BE7-8A46-4A6B-BC0F-08B413F752E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191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9F357-C71D-4618-A522-6D93A088921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07651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98204-9FEA-4A21-B031-4C1B51D540C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53938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72FA8-AE63-425F-83B7-EACF66DF59E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65500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6AFFD-E3A9-47A9-B7C5-342247FC9B3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1025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2BDE9-A2E1-4A9D-9614-2D7B7217F41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04685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4EC73-DA1A-417E-AEA4-ADE9259351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98229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4675D-2493-4C58-ACD8-ECAE0264EF4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10780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12E61-6DD2-45D9-AE8D-50E05A63E6A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8193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 txBox="1">
            <a:spLocks/>
          </p:cNvSpPr>
          <p:nvPr userDrawn="1"/>
        </p:nvSpPr>
        <p:spPr>
          <a:xfrm>
            <a:off x="295275" y="6434138"/>
            <a:ext cx="22098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defTabSz="457200" rtl="0" fontAlgn="auto">
              <a:spcBef>
                <a:spcPts val="0"/>
              </a:spcBef>
              <a:spcAft>
                <a:spcPts val="0"/>
              </a:spcAft>
              <a:defRPr sz="900" b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endParaRPr lang="fr-FR" b="1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FD9E3-409A-4BBE-949A-98EC847AF1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4338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 txBox="1">
            <a:spLocks/>
          </p:cNvSpPr>
          <p:nvPr userDrawn="1"/>
        </p:nvSpPr>
        <p:spPr>
          <a:xfrm>
            <a:off x="295275" y="6434138"/>
            <a:ext cx="22098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defTabSz="457200" rtl="0" fontAlgn="auto">
              <a:spcBef>
                <a:spcPts val="0"/>
              </a:spcBef>
              <a:spcAft>
                <a:spcPts val="0"/>
              </a:spcAft>
              <a:defRPr sz="900" b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fr-FR"/>
              <a:t>JR/MM/ANNÉ</a:t>
            </a:r>
          </a:p>
          <a:p>
            <a:pPr>
              <a:defRPr/>
            </a:pPr>
            <a:r>
              <a:rPr lang="fr-FR" b="1"/>
              <a:t>Titre</a:t>
            </a:r>
            <a:endParaRPr lang="fr-FR" b="1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numéro de diapositive 6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E3DAC-5762-4D23-94EE-7A1909E6666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832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pied de page 4"/>
          <p:cNvSpPr txBox="1">
            <a:spLocks/>
          </p:cNvSpPr>
          <p:nvPr userDrawn="1"/>
        </p:nvSpPr>
        <p:spPr>
          <a:xfrm>
            <a:off x="295275" y="6434138"/>
            <a:ext cx="22098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defTabSz="457200" rtl="0" fontAlgn="auto">
              <a:spcBef>
                <a:spcPts val="0"/>
              </a:spcBef>
              <a:spcAft>
                <a:spcPts val="0"/>
              </a:spcAft>
              <a:defRPr sz="900" b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fr-FR" dirty="0"/>
              <a:t>JR/MM/ANNÉ</a:t>
            </a:r>
          </a:p>
          <a:p>
            <a:pPr>
              <a:defRPr/>
            </a:pPr>
            <a:r>
              <a:rPr lang="fr-FR" b="1" dirty="0"/>
              <a:t>Titre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Espace réservé du numéro de diapositive 8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6DD2B9-8667-4875-9E1E-F6CF42E2688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751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4"/>
          <p:cNvSpPr txBox="1">
            <a:spLocks/>
          </p:cNvSpPr>
          <p:nvPr userDrawn="1"/>
        </p:nvSpPr>
        <p:spPr>
          <a:xfrm>
            <a:off x="295275" y="6434138"/>
            <a:ext cx="22098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defTabSz="457200" rtl="0" fontAlgn="auto">
              <a:spcBef>
                <a:spcPts val="0"/>
              </a:spcBef>
              <a:spcAft>
                <a:spcPts val="0"/>
              </a:spcAft>
              <a:defRPr sz="900" b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fr-FR" dirty="0"/>
              <a:t>JR/MM/ANNÉ</a:t>
            </a:r>
          </a:p>
          <a:p>
            <a:pPr>
              <a:defRPr/>
            </a:pPr>
            <a:r>
              <a:rPr lang="fr-FR" b="1" dirty="0"/>
              <a:t>Titre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6D0B2-8A8D-44AD-B50D-781BC2187CB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8502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4"/>
          <p:cNvSpPr txBox="1">
            <a:spLocks/>
          </p:cNvSpPr>
          <p:nvPr userDrawn="1"/>
        </p:nvSpPr>
        <p:spPr>
          <a:xfrm>
            <a:off x="295275" y="6434138"/>
            <a:ext cx="22098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defTabSz="457200" rtl="0" fontAlgn="auto">
              <a:spcBef>
                <a:spcPts val="0"/>
              </a:spcBef>
              <a:spcAft>
                <a:spcPts val="0"/>
              </a:spcAft>
              <a:defRPr sz="900" b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fr-FR"/>
              <a:t>JR/MM/ANNÉ</a:t>
            </a:r>
          </a:p>
          <a:p>
            <a:pPr>
              <a:defRPr/>
            </a:pPr>
            <a:r>
              <a:rPr lang="fr-FR" b="1"/>
              <a:t>Titre</a:t>
            </a:r>
            <a:endParaRPr lang="fr-FR" b="1" dirty="0"/>
          </a:p>
        </p:txBody>
      </p:sp>
      <p:sp>
        <p:nvSpPr>
          <p:cNvPr id="3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7E385-D2DB-4123-A7FD-2426EF77A60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4779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 txBox="1">
            <a:spLocks/>
          </p:cNvSpPr>
          <p:nvPr userDrawn="1"/>
        </p:nvSpPr>
        <p:spPr>
          <a:xfrm>
            <a:off x="295275" y="6434138"/>
            <a:ext cx="22098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defTabSz="457200" rtl="0" fontAlgn="auto">
              <a:spcBef>
                <a:spcPts val="0"/>
              </a:spcBef>
              <a:spcAft>
                <a:spcPts val="0"/>
              </a:spcAft>
              <a:defRPr sz="900" b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fr-FR"/>
              <a:t>JR/MM/ANNÉ</a:t>
            </a:r>
          </a:p>
          <a:p>
            <a:pPr>
              <a:defRPr/>
            </a:pPr>
            <a:r>
              <a:rPr lang="fr-FR" b="1"/>
              <a:t>Titre</a:t>
            </a:r>
            <a:endParaRPr lang="fr-FR" b="1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numéro de diapositive 6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06B07-DB9A-4DE0-B50E-F7D3368F5F4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7189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 txBox="1">
            <a:spLocks/>
          </p:cNvSpPr>
          <p:nvPr userDrawn="1"/>
        </p:nvSpPr>
        <p:spPr>
          <a:xfrm>
            <a:off x="295275" y="6434138"/>
            <a:ext cx="22098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defTabSz="457200" rtl="0" fontAlgn="auto">
              <a:spcBef>
                <a:spcPts val="0"/>
              </a:spcBef>
              <a:spcAft>
                <a:spcPts val="0"/>
              </a:spcAft>
              <a:defRPr sz="900" b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fr-FR"/>
              <a:t>JR/MM/ANNÉ</a:t>
            </a:r>
          </a:p>
          <a:p>
            <a:pPr>
              <a:defRPr/>
            </a:pPr>
            <a:r>
              <a:rPr lang="fr-FR" b="1"/>
              <a:t>Titre</a:t>
            </a:r>
            <a:endParaRPr lang="fr-FR" b="1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numéro de diapositive 6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05D7A-5F1C-49A1-B2B0-08EB4772DEA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0950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95275" y="6434138"/>
            <a:ext cx="2209800" cy="365125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815138" y="6518275"/>
            <a:ext cx="2133600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C4124E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EB902590-B922-411C-AE23-A8E2CCE6C3C1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3" name="Connecteur droit 2"/>
          <p:cNvCxnSpPr/>
          <p:nvPr/>
        </p:nvCxnSpPr>
        <p:spPr>
          <a:xfrm>
            <a:off x="295275" y="6362700"/>
            <a:ext cx="8493125" cy="0"/>
          </a:xfrm>
          <a:prstGeom prst="line">
            <a:avLst/>
          </a:prstGeom>
          <a:ln>
            <a:solidFill>
              <a:srgbClr val="DF003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9" name="Picture 9" descr="Z:\01 DGS\02 Communication\Créa\09.Identités visuelles\01.Logos Agglo\01.Charte 2017\LOGOS JPG\VALENCEROMANSAGGLO_RVB_COUL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783263"/>
            <a:ext cx="681038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Hexagone 5"/>
          <p:cNvSpPr/>
          <p:nvPr/>
        </p:nvSpPr>
        <p:spPr>
          <a:xfrm rot="20363850">
            <a:off x="-368300" y="-392113"/>
            <a:ext cx="3094038" cy="1554163"/>
          </a:xfrm>
          <a:custGeom>
            <a:avLst/>
            <a:gdLst>
              <a:gd name="connsiteX0" fmla="*/ 0 w 4806950"/>
              <a:gd name="connsiteY0" fmla="*/ 2071688 h 4143375"/>
              <a:gd name="connsiteX1" fmla="*/ 1035844 w 4806950"/>
              <a:gd name="connsiteY1" fmla="*/ 1 h 4143375"/>
              <a:gd name="connsiteX2" fmla="*/ 3771106 w 4806950"/>
              <a:gd name="connsiteY2" fmla="*/ 1 h 4143375"/>
              <a:gd name="connsiteX3" fmla="*/ 4806950 w 4806950"/>
              <a:gd name="connsiteY3" fmla="*/ 2071688 h 4143375"/>
              <a:gd name="connsiteX4" fmla="*/ 3771106 w 4806950"/>
              <a:gd name="connsiteY4" fmla="*/ 4143374 h 4143375"/>
              <a:gd name="connsiteX5" fmla="*/ 1035844 w 4806950"/>
              <a:gd name="connsiteY5" fmla="*/ 4143374 h 4143375"/>
              <a:gd name="connsiteX6" fmla="*/ 0 w 4806950"/>
              <a:gd name="connsiteY6" fmla="*/ 2071688 h 4143375"/>
              <a:gd name="connsiteX0" fmla="*/ 0 w 4054773"/>
              <a:gd name="connsiteY0" fmla="*/ 2071687 h 4143373"/>
              <a:gd name="connsiteX1" fmla="*/ 1035844 w 4054773"/>
              <a:gd name="connsiteY1" fmla="*/ 0 h 4143373"/>
              <a:gd name="connsiteX2" fmla="*/ 3771106 w 4054773"/>
              <a:gd name="connsiteY2" fmla="*/ 0 h 4143373"/>
              <a:gd name="connsiteX3" fmla="*/ 4054773 w 4054773"/>
              <a:gd name="connsiteY3" fmla="*/ 3596147 h 4143373"/>
              <a:gd name="connsiteX4" fmla="*/ 3771106 w 4054773"/>
              <a:gd name="connsiteY4" fmla="*/ 4143373 h 4143373"/>
              <a:gd name="connsiteX5" fmla="*/ 1035844 w 4054773"/>
              <a:gd name="connsiteY5" fmla="*/ 4143373 h 4143373"/>
              <a:gd name="connsiteX6" fmla="*/ 0 w 4054773"/>
              <a:gd name="connsiteY6" fmla="*/ 2071687 h 4143373"/>
              <a:gd name="connsiteX0" fmla="*/ 0 w 4044100"/>
              <a:gd name="connsiteY0" fmla="*/ 2071687 h 4143373"/>
              <a:gd name="connsiteX1" fmla="*/ 1035844 w 4044100"/>
              <a:gd name="connsiteY1" fmla="*/ 0 h 4143373"/>
              <a:gd name="connsiteX2" fmla="*/ 3771106 w 4044100"/>
              <a:gd name="connsiteY2" fmla="*/ 0 h 4143373"/>
              <a:gd name="connsiteX3" fmla="*/ 4044100 w 4044100"/>
              <a:gd name="connsiteY3" fmla="*/ 3559573 h 4143373"/>
              <a:gd name="connsiteX4" fmla="*/ 3771106 w 4044100"/>
              <a:gd name="connsiteY4" fmla="*/ 4143373 h 4143373"/>
              <a:gd name="connsiteX5" fmla="*/ 1035844 w 4044100"/>
              <a:gd name="connsiteY5" fmla="*/ 4143373 h 4143373"/>
              <a:gd name="connsiteX6" fmla="*/ 0 w 4044100"/>
              <a:gd name="connsiteY6" fmla="*/ 2071687 h 4143373"/>
              <a:gd name="connsiteX0" fmla="*/ 0 w 4044100"/>
              <a:gd name="connsiteY0" fmla="*/ 2071687 h 4143373"/>
              <a:gd name="connsiteX1" fmla="*/ 1035844 w 4044100"/>
              <a:gd name="connsiteY1" fmla="*/ 0 h 4143373"/>
              <a:gd name="connsiteX2" fmla="*/ 1398443 w 4044100"/>
              <a:gd name="connsiteY2" fmla="*/ 2608532 h 4143373"/>
              <a:gd name="connsiteX3" fmla="*/ 4044100 w 4044100"/>
              <a:gd name="connsiteY3" fmla="*/ 3559573 h 4143373"/>
              <a:gd name="connsiteX4" fmla="*/ 3771106 w 4044100"/>
              <a:gd name="connsiteY4" fmla="*/ 4143373 h 4143373"/>
              <a:gd name="connsiteX5" fmla="*/ 1035844 w 4044100"/>
              <a:gd name="connsiteY5" fmla="*/ 4143373 h 4143373"/>
              <a:gd name="connsiteX6" fmla="*/ 0 w 4044100"/>
              <a:gd name="connsiteY6" fmla="*/ 2071687 h 4143373"/>
              <a:gd name="connsiteX0" fmla="*/ 0 w 4044100"/>
              <a:gd name="connsiteY0" fmla="*/ 2071687 h 4143373"/>
              <a:gd name="connsiteX1" fmla="*/ 1035844 w 4044100"/>
              <a:gd name="connsiteY1" fmla="*/ 0 h 4143373"/>
              <a:gd name="connsiteX2" fmla="*/ 1562547 w 4044100"/>
              <a:gd name="connsiteY2" fmla="*/ 2605097 h 4143373"/>
              <a:gd name="connsiteX3" fmla="*/ 4044100 w 4044100"/>
              <a:gd name="connsiteY3" fmla="*/ 3559573 h 4143373"/>
              <a:gd name="connsiteX4" fmla="*/ 3771106 w 4044100"/>
              <a:gd name="connsiteY4" fmla="*/ 4143373 h 4143373"/>
              <a:gd name="connsiteX5" fmla="*/ 1035844 w 4044100"/>
              <a:gd name="connsiteY5" fmla="*/ 4143373 h 4143373"/>
              <a:gd name="connsiteX6" fmla="*/ 0 w 4044100"/>
              <a:gd name="connsiteY6" fmla="*/ 2071687 h 4143373"/>
              <a:gd name="connsiteX0" fmla="*/ 0 w 4044100"/>
              <a:gd name="connsiteY0" fmla="*/ 0 h 2071686"/>
              <a:gd name="connsiteX1" fmla="*/ 1562547 w 4044100"/>
              <a:gd name="connsiteY1" fmla="*/ 533410 h 2071686"/>
              <a:gd name="connsiteX2" fmla="*/ 4044100 w 4044100"/>
              <a:gd name="connsiteY2" fmla="*/ 1487886 h 2071686"/>
              <a:gd name="connsiteX3" fmla="*/ 3771106 w 4044100"/>
              <a:gd name="connsiteY3" fmla="*/ 2071686 h 2071686"/>
              <a:gd name="connsiteX4" fmla="*/ 1035844 w 4044100"/>
              <a:gd name="connsiteY4" fmla="*/ 2071686 h 2071686"/>
              <a:gd name="connsiteX5" fmla="*/ 0 w 4044100"/>
              <a:gd name="connsiteY5" fmla="*/ 0 h 2071686"/>
              <a:gd name="connsiteX0" fmla="*/ 0 w 3008256"/>
              <a:gd name="connsiteY0" fmla="*/ 1538276 h 1538276"/>
              <a:gd name="connsiteX1" fmla="*/ 526703 w 3008256"/>
              <a:gd name="connsiteY1" fmla="*/ 0 h 1538276"/>
              <a:gd name="connsiteX2" fmla="*/ 3008256 w 3008256"/>
              <a:gd name="connsiteY2" fmla="*/ 954476 h 1538276"/>
              <a:gd name="connsiteX3" fmla="*/ 2735262 w 3008256"/>
              <a:gd name="connsiteY3" fmla="*/ 1538276 h 1538276"/>
              <a:gd name="connsiteX4" fmla="*/ 0 w 3008256"/>
              <a:gd name="connsiteY4" fmla="*/ 1538276 h 1538276"/>
              <a:gd name="connsiteX0" fmla="*/ 0 w 3093847"/>
              <a:gd name="connsiteY0" fmla="*/ 1506100 h 1538276"/>
              <a:gd name="connsiteX1" fmla="*/ 612294 w 3093847"/>
              <a:gd name="connsiteY1" fmla="*/ 0 h 1538276"/>
              <a:gd name="connsiteX2" fmla="*/ 3093847 w 3093847"/>
              <a:gd name="connsiteY2" fmla="*/ 954476 h 1538276"/>
              <a:gd name="connsiteX3" fmla="*/ 2820853 w 3093847"/>
              <a:gd name="connsiteY3" fmla="*/ 1538276 h 1538276"/>
              <a:gd name="connsiteX4" fmla="*/ 0 w 3093847"/>
              <a:gd name="connsiteY4" fmla="*/ 1506100 h 1538276"/>
              <a:gd name="connsiteX0" fmla="*/ 0 w 3093847"/>
              <a:gd name="connsiteY0" fmla="*/ 1505241 h 1537417"/>
              <a:gd name="connsiteX1" fmla="*/ 571268 w 3093847"/>
              <a:gd name="connsiteY1" fmla="*/ 0 h 1537417"/>
              <a:gd name="connsiteX2" fmla="*/ 3093847 w 3093847"/>
              <a:gd name="connsiteY2" fmla="*/ 953617 h 1537417"/>
              <a:gd name="connsiteX3" fmla="*/ 2820853 w 3093847"/>
              <a:gd name="connsiteY3" fmla="*/ 1537417 h 1537417"/>
              <a:gd name="connsiteX4" fmla="*/ 0 w 3093847"/>
              <a:gd name="connsiteY4" fmla="*/ 1505241 h 1537417"/>
              <a:gd name="connsiteX0" fmla="*/ 0 w 3102802"/>
              <a:gd name="connsiteY0" fmla="*/ 1505241 h 1537417"/>
              <a:gd name="connsiteX1" fmla="*/ 571268 w 3102802"/>
              <a:gd name="connsiteY1" fmla="*/ 0 h 1537417"/>
              <a:gd name="connsiteX2" fmla="*/ 3102802 w 3102802"/>
              <a:gd name="connsiteY2" fmla="*/ 908140 h 1537417"/>
              <a:gd name="connsiteX3" fmla="*/ 2820853 w 3102802"/>
              <a:gd name="connsiteY3" fmla="*/ 1537417 h 1537417"/>
              <a:gd name="connsiteX4" fmla="*/ 0 w 3102802"/>
              <a:gd name="connsiteY4" fmla="*/ 1505241 h 1537417"/>
              <a:gd name="connsiteX0" fmla="*/ 0 w 3102802"/>
              <a:gd name="connsiteY0" fmla="*/ 1521128 h 1553304"/>
              <a:gd name="connsiteX1" fmla="*/ 569608 w 3102802"/>
              <a:gd name="connsiteY1" fmla="*/ 0 h 1553304"/>
              <a:gd name="connsiteX2" fmla="*/ 3102802 w 3102802"/>
              <a:gd name="connsiteY2" fmla="*/ 924027 h 1553304"/>
              <a:gd name="connsiteX3" fmla="*/ 2820853 w 3102802"/>
              <a:gd name="connsiteY3" fmla="*/ 1553304 h 1553304"/>
              <a:gd name="connsiteX4" fmla="*/ 0 w 3102802"/>
              <a:gd name="connsiteY4" fmla="*/ 1521128 h 1553304"/>
              <a:gd name="connsiteX0" fmla="*/ 0 w 3094423"/>
              <a:gd name="connsiteY0" fmla="*/ 1521128 h 1553304"/>
              <a:gd name="connsiteX1" fmla="*/ 569608 w 3094423"/>
              <a:gd name="connsiteY1" fmla="*/ 0 h 1553304"/>
              <a:gd name="connsiteX2" fmla="*/ 3094423 w 3094423"/>
              <a:gd name="connsiteY2" fmla="*/ 946317 h 1553304"/>
              <a:gd name="connsiteX3" fmla="*/ 2820853 w 3094423"/>
              <a:gd name="connsiteY3" fmla="*/ 1553304 h 1553304"/>
              <a:gd name="connsiteX4" fmla="*/ 0 w 3094423"/>
              <a:gd name="connsiteY4" fmla="*/ 1521128 h 1553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4423" h="1553304">
                <a:moveTo>
                  <a:pt x="0" y="1521128"/>
                </a:moveTo>
                <a:lnTo>
                  <a:pt x="569608" y="0"/>
                </a:lnTo>
                <a:lnTo>
                  <a:pt x="3094423" y="946317"/>
                </a:lnTo>
                <a:lnTo>
                  <a:pt x="2820853" y="1553304"/>
                </a:lnTo>
                <a:lnTo>
                  <a:pt x="0" y="152112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3" r:id="rId1"/>
    <p:sldLayoutId id="2147484384" r:id="rId2"/>
    <p:sldLayoutId id="2147484385" r:id="rId3"/>
    <p:sldLayoutId id="2147484386" r:id="rId4"/>
    <p:sldLayoutId id="2147484387" r:id="rId5"/>
    <p:sldLayoutId id="2147484388" r:id="rId6"/>
    <p:sldLayoutId id="2147484389" r:id="rId7"/>
    <p:sldLayoutId id="2147484390" r:id="rId8"/>
    <p:sldLayoutId id="2147484391" r:id="rId9"/>
    <p:sldLayoutId id="2147484392" r:id="rId10"/>
    <p:sldLayoutId id="2147484393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205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AD461C1-8C5D-471F-81ED-8657E53EBB7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2" r:id="rId1"/>
    <p:sldLayoutId id="2147484373" r:id="rId2"/>
    <p:sldLayoutId id="2147484374" r:id="rId3"/>
    <p:sldLayoutId id="2147484375" r:id="rId4"/>
    <p:sldLayoutId id="2147484376" r:id="rId5"/>
    <p:sldLayoutId id="2147484377" r:id="rId6"/>
    <p:sldLayoutId id="2147484378" r:id="rId7"/>
    <p:sldLayoutId id="2147484379" r:id="rId8"/>
    <p:sldLayoutId id="2147484380" r:id="rId9"/>
    <p:sldLayoutId id="2147484381" r:id="rId10"/>
    <p:sldLayoutId id="214748438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oneTexte 1"/>
          <p:cNvSpPr txBox="1">
            <a:spLocks noChangeArrowheads="1"/>
          </p:cNvSpPr>
          <p:nvPr/>
        </p:nvSpPr>
        <p:spPr bwMode="auto">
          <a:xfrm>
            <a:off x="969962" y="1327150"/>
            <a:ext cx="779447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sz="4800" dirty="0">
                <a:latin typeface="Lato Black" pitchFamily="34" charset="0"/>
              </a:rPr>
              <a:t>Transition Energétique</a:t>
            </a:r>
          </a:p>
          <a:p>
            <a:pPr algn="ctr" eaLnBrk="1" hangingPunct="1"/>
            <a:endParaRPr lang="fr-FR" altLang="fr-FR" sz="1600" dirty="0">
              <a:latin typeface="Lato Black" pitchFamily="34" charset="0"/>
            </a:endParaRPr>
          </a:p>
          <a:p>
            <a:pPr algn="ctr" eaLnBrk="1" hangingPunct="1"/>
            <a:r>
              <a:rPr lang="fr-FR" altLang="fr-FR" sz="3200" dirty="0">
                <a:latin typeface="Lato Black" pitchFamily="34" charset="0"/>
              </a:rPr>
              <a:t>Eclairage Public</a:t>
            </a:r>
            <a:endParaRPr lang="fr-FR" altLang="fr-FR" sz="2400" dirty="0">
              <a:latin typeface="Lato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200900" y="5838825"/>
            <a:ext cx="1847850" cy="9525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14340" name="Imag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450" y="4719638"/>
            <a:ext cx="1900238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Connecteur droit 3"/>
          <p:cNvCxnSpPr/>
          <p:nvPr/>
        </p:nvCxnSpPr>
        <p:spPr>
          <a:xfrm flipH="1">
            <a:off x="1914525" y="2513013"/>
            <a:ext cx="2857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803275" y="1465263"/>
            <a:ext cx="109538" cy="971550"/>
          </a:xfrm>
          <a:prstGeom prst="rect">
            <a:avLst/>
          </a:prstGeom>
          <a:solidFill>
            <a:srgbClr val="DF00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B1D5DCE6-896F-09B5-F547-BD7DFBFC00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3746" y="4956073"/>
            <a:ext cx="1379979" cy="1379979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22BDE9-A2E1-4A9D-9614-2D7B7217F418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54F60199-6D2E-4599-B074-4F08223F1A9C}"/>
              </a:ext>
            </a:extLst>
          </p:cNvPr>
          <p:cNvSpPr txBox="1">
            <a:spLocks/>
          </p:cNvSpPr>
          <p:nvPr/>
        </p:nvSpPr>
        <p:spPr bwMode="auto">
          <a:xfrm>
            <a:off x="906463" y="336550"/>
            <a:ext cx="7992440" cy="69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fr-FR" altLang="fr-FR" sz="3200" dirty="0">
                <a:latin typeface="Lato Black" pitchFamily="34" charset="0"/>
                <a:ea typeface="Lato Black" pitchFamily="34" charset="0"/>
                <a:cs typeface="Lato Black" pitchFamily="34" charset="0"/>
              </a:rPr>
              <a:t>Politique d’extinction de l’éclairage public des voies communales en milieu de nuit</a:t>
            </a:r>
            <a:br>
              <a:rPr lang="fr-FR" altLang="fr-FR" sz="3200" dirty="0">
                <a:latin typeface="Lato Black" pitchFamily="34" charset="0"/>
                <a:ea typeface="Lato Black" pitchFamily="34" charset="0"/>
                <a:cs typeface="Lato Black" pitchFamily="34" charset="0"/>
              </a:rPr>
            </a:br>
            <a:endParaRPr lang="fr-FR" altLang="fr-FR" sz="3200" dirty="0">
              <a:latin typeface="Lato Black" pitchFamily="34" charset="0"/>
              <a:ea typeface="Lato Black" pitchFamily="34" charset="0"/>
              <a:cs typeface="Lato Black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8F3B2B-0351-4388-8B19-CEE39BFE5DEB}"/>
              </a:ext>
            </a:extLst>
          </p:cNvPr>
          <p:cNvSpPr/>
          <p:nvPr/>
        </p:nvSpPr>
        <p:spPr>
          <a:xfrm>
            <a:off x="725488" y="481013"/>
            <a:ext cx="104775" cy="401637"/>
          </a:xfrm>
          <a:prstGeom prst="rect">
            <a:avLst/>
          </a:prstGeom>
          <a:solidFill>
            <a:srgbClr val="DF00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F69F1406-3DE4-4D8D-86BD-AB18B203F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912" y="1634608"/>
            <a:ext cx="8404888" cy="4990379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fr-FR" altLang="fr-FR" sz="1200" b="1" u="sng" dirty="0"/>
          </a:p>
          <a:p>
            <a:pPr marL="0" indent="0" algn="ctr">
              <a:buNone/>
              <a:defRPr/>
            </a:pPr>
            <a:r>
              <a:rPr lang="fr-FR" altLang="fr-FR" sz="2400" b="1" dirty="0">
                <a:solidFill>
                  <a:srgbClr val="E900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Proposition de niveau de coupure en milieu de nuit</a:t>
            </a:r>
          </a:p>
          <a:p>
            <a:pPr marL="0" indent="0" algn="ctr">
              <a:buNone/>
              <a:defRPr/>
            </a:pPr>
            <a:endParaRPr lang="fr-FR" altLang="fr-FR" sz="2400" b="1" dirty="0">
              <a:solidFill>
                <a:srgbClr val="E9004E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FR" altLang="fr-FR" sz="2400" b="1" u="sng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Aire urbaine :</a:t>
            </a:r>
          </a:p>
          <a:p>
            <a:pPr>
              <a:defRPr/>
            </a:pPr>
            <a:r>
              <a:rPr lang="fr-FR" altLang="fr-FR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Coupure minimum de 70 %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fr-FR" sz="18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FR" sz="2400" b="1" u="sng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Aire non urbaine :</a:t>
            </a:r>
          </a:p>
          <a:p>
            <a:pPr>
              <a:defRPr/>
            </a:pPr>
            <a:r>
              <a:rPr lang="fr-FR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Communes &gt; 5 000 hab. – Coupure minimum de 90 %</a:t>
            </a:r>
          </a:p>
          <a:p>
            <a:pPr>
              <a:defRPr/>
            </a:pPr>
            <a:r>
              <a:rPr lang="fr-FR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Communes 2000 à 5000 hab. – Coupure minimum 90 %</a:t>
            </a:r>
          </a:p>
          <a:p>
            <a:pPr>
              <a:defRPr/>
            </a:pPr>
            <a:r>
              <a:rPr lang="fr-FR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Communes &lt; 2000 hab. – Coupure minimum 100 %</a:t>
            </a:r>
          </a:p>
          <a:p>
            <a:pPr lvl="0">
              <a:defRPr/>
            </a:pPr>
            <a:endParaRPr lang="fr-FR" sz="2400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83F35A3B-07E3-EFFF-C289-78A7958655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5502" y="5634960"/>
            <a:ext cx="689990" cy="689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433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22BDE9-A2E1-4A9D-9614-2D7B7217F418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54F60199-6D2E-4599-B074-4F08223F1A9C}"/>
              </a:ext>
            </a:extLst>
          </p:cNvPr>
          <p:cNvSpPr txBox="1">
            <a:spLocks/>
          </p:cNvSpPr>
          <p:nvPr/>
        </p:nvSpPr>
        <p:spPr bwMode="auto">
          <a:xfrm>
            <a:off x="906463" y="336550"/>
            <a:ext cx="7992440" cy="69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fr-FR" altLang="fr-FR" sz="3200" dirty="0">
                <a:latin typeface="Lato Black" pitchFamily="34" charset="0"/>
                <a:ea typeface="Lato Black" pitchFamily="34" charset="0"/>
                <a:cs typeface="Lato Black" pitchFamily="34" charset="0"/>
              </a:rPr>
              <a:t>Politique d’extinction de l’éclairage public des voies communales en milieu de nuit</a:t>
            </a:r>
            <a:br>
              <a:rPr lang="fr-FR" altLang="fr-FR" sz="3200" dirty="0">
                <a:latin typeface="Lato Black" pitchFamily="34" charset="0"/>
                <a:ea typeface="Lato Black" pitchFamily="34" charset="0"/>
                <a:cs typeface="Lato Black" pitchFamily="34" charset="0"/>
              </a:rPr>
            </a:br>
            <a:endParaRPr lang="fr-FR" altLang="fr-FR" sz="3200" dirty="0">
              <a:latin typeface="Lato Black" pitchFamily="34" charset="0"/>
              <a:ea typeface="Lato Black" pitchFamily="34" charset="0"/>
              <a:cs typeface="Lato Black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8F3B2B-0351-4388-8B19-CEE39BFE5DEB}"/>
              </a:ext>
            </a:extLst>
          </p:cNvPr>
          <p:cNvSpPr/>
          <p:nvPr/>
        </p:nvSpPr>
        <p:spPr>
          <a:xfrm>
            <a:off x="725488" y="481013"/>
            <a:ext cx="104775" cy="401637"/>
          </a:xfrm>
          <a:prstGeom prst="rect">
            <a:avLst/>
          </a:prstGeom>
          <a:solidFill>
            <a:srgbClr val="DF00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F69F1406-3DE4-4D8D-86BD-AB18B203F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912" y="1634608"/>
            <a:ext cx="8404888" cy="4990379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fr-FR" altLang="fr-FR" sz="1200" b="1" u="sng" dirty="0"/>
          </a:p>
          <a:p>
            <a:pPr marL="0" indent="0" algn="ctr">
              <a:buNone/>
              <a:defRPr/>
            </a:pPr>
            <a:r>
              <a:rPr lang="fr-FR" altLang="fr-FR" sz="2800" b="1" dirty="0">
                <a:solidFill>
                  <a:srgbClr val="E900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Proposition d’horaires d’extinction en milieu de nuit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fr-FR" sz="28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FR" sz="2800" b="1" u="sng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Aire non urbaine :</a:t>
            </a:r>
          </a:p>
          <a:p>
            <a:pPr>
              <a:defRPr/>
            </a:pPr>
            <a:r>
              <a:rPr lang="fr-FR" sz="28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Communes &gt; 5 000 hab. – 			23h à 5h30 </a:t>
            </a:r>
          </a:p>
          <a:p>
            <a:pPr marL="0" indent="0">
              <a:buNone/>
              <a:defRPr/>
            </a:pPr>
            <a:r>
              <a:rPr lang="fr-FR" sz="28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(y compris aire non urbaine « des 5 communes centre »)</a:t>
            </a:r>
          </a:p>
          <a:p>
            <a:pPr>
              <a:defRPr/>
            </a:pPr>
            <a:r>
              <a:rPr lang="fr-FR" sz="28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Communes 2000 à 5000 hab. – 	22h à 6h00</a:t>
            </a:r>
          </a:p>
          <a:p>
            <a:pPr>
              <a:defRPr/>
            </a:pPr>
            <a:r>
              <a:rPr lang="fr-FR" sz="28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Communes &lt; 2000 hab. – 			22h à 6h00</a:t>
            </a:r>
          </a:p>
          <a:p>
            <a:pPr lvl="0">
              <a:defRPr/>
            </a:pPr>
            <a:endParaRPr lang="fr-FR" sz="2400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8FDF10F-F1C8-CB07-B43E-8CE32D4B1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0" y="5850918"/>
            <a:ext cx="608896" cy="608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1690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22BDE9-A2E1-4A9D-9614-2D7B7217F418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54F60199-6D2E-4599-B074-4F08223F1A9C}"/>
              </a:ext>
            </a:extLst>
          </p:cNvPr>
          <p:cNvSpPr txBox="1">
            <a:spLocks/>
          </p:cNvSpPr>
          <p:nvPr/>
        </p:nvSpPr>
        <p:spPr bwMode="auto">
          <a:xfrm>
            <a:off x="906463" y="336550"/>
            <a:ext cx="7992440" cy="69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fr-FR" altLang="fr-FR" sz="3200" dirty="0">
                <a:latin typeface="Lato Black" pitchFamily="34" charset="0"/>
                <a:ea typeface="Lato Black" pitchFamily="34" charset="0"/>
                <a:cs typeface="Lato Black" pitchFamily="34" charset="0"/>
              </a:rPr>
              <a:t>5 - Rappel  pour les conventions sur les voies privées – 2551 PL</a:t>
            </a:r>
            <a:br>
              <a:rPr lang="fr-FR" altLang="fr-FR" sz="3200" dirty="0">
                <a:latin typeface="Lato Black" pitchFamily="34" charset="0"/>
                <a:ea typeface="Lato Black" pitchFamily="34" charset="0"/>
                <a:cs typeface="Lato Black" pitchFamily="34" charset="0"/>
              </a:rPr>
            </a:br>
            <a:endParaRPr lang="fr-FR" altLang="fr-FR" sz="3200" dirty="0">
              <a:latin typeface="Lato Black" pitchFamily="34" charset="0"/>
              <a:ea typeface="Lato Black" pitchFamily="34" charset="0"/>
              <a:cs typeface="Lato Black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8F3B2B-0351-4388-8B19-CEE39BFE5DEB}"/>
              </a:ext>
            </a:extLst>
          </p:cNvPr>
          <p:cNvSpPr/>
          <p:nvPr/>
        </p:nvSpPr>
        <p:spPr>
          <a:xfrm>
            <a:off x="725488" y="481013"/>
            <a:ext cx="104775" cy="401637"/>
          </a:xfrm>
          <a:prstGeom prst="rect">
            <a:avLst/>
          </a:prstGeom>
          <a:solidFill>
            <a:srgbClr val="DF00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F69F1406-3DE4-4D8D-86BD-AB18B203F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912" y="1634608"/>
            <a:ext cx="8794976" cy="4990379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FR" altLang="fr-FR" sz="2400" b="1" u="sng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Situation actuelle et problématique:</a:t>
            </a:r>
          </a:p>
          <a:p>
            <a:pPr>
              <a:defRPr/>
            </a:pPr>
            <a:r>
              <a:rPr lang="fr-FR" altLang="fr-FR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 charge des ASL ou communes par voie conventionnelle avec 4 tarifs indexés sur les indices TP.</a:t>
            </a:r>
          </a:p>
          <a:p>
            <a:pPr>
              <a:defRPr/>
            </a:pPr>
            <a:r>
              <a:rPr lang="fr-FR" altLang="fr-FR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Indices TP à actualiser fin septembre</a:t>
            </a:r>
          </a:p>
          <a:p>
            <a:pPr>
              <a:defRPr/>
            </a:pPr>
            <a:r>
              <a:rPr lang="fr-FR" altLang="fr-FR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L’écart sera réel puisque les indices ne sont pas indexés sur les tarifs de gros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FR" altLang="fr-FR" sz="2000" b="1" u="sng" dirty="0">
                <a:solidFill>
                  <a:srgbClr val="E900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Information :</a:t>
            </a:r>
          </a:p>
          <a:p>
            <a:pPr>
              <a:defRPr/>
            </a:pPr>
            <a:r>
              <a:rPr lang="fr-FR" altLang="fr-FR" sz="2000" dirty="0">
                <a:solidFill>
                  <a:srgbClr val="E900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Ajustement des conventions par l’application du coût de l’énergie au réel pour 2022 (Facturation début 2023)</a:t>
            </a:r>
          </a:p>
          <a:p>
            <a:pPr>
              <a:defRPr/>
            </a:pPr>
            <a:r>
              <a:rPr lang="fr-FR" altLang="fr-FR" sz="2000" dirty="0">
                <a:solidFill>
                  <a:srgbClr val="E900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Coupure 100 % des voies privées selon rythme défini par le zonage : application du tarif « coupure éclairage ».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9B0D6C2-E27A-618E-B52C-DA372A38FC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5502" y="5634960"/>
            <a:ext cx="689990" cy="689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615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22BDE9-A2E1-4A9D-9614-2D7B7217F418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54F60199-6D2E-4599-B074-4F08223F1A9C}"/>
              </a:ext>
            </a:extLst>
          </p:cNvPr>
          <p:cNvSpPr txBox="1">
            <a:spLocks/>
          </p:cNvSpPr>
          <p:nvPr/>
        </p:nvSpPr>
        <p:spPr bwMode="auto">
          <a:xfrm>
            <a:off x="906463" y="341793"/>
            <a:ext cx="7992440" cy="69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fr-FR" altLang="fr-FR" sz="3200" dirty="0">
              <a:latin typeface="Lato Black" pitchFamily="34" charset="0"/>
              <a:ea typeface="Lato Black" pitchFamily="34" charset="0"/>
              <a:cs typeface="Lato Black" pitchFamily="34" charset="0"/>
            </a:endParaRP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F69F1406-3DE4-4D8D-86BD-AB18B203F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912" y="955099"/>
            <a:ext cx="8794976" cy="4990379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fr-FR" altLang="fr-FR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Objectif extinctions opérationnelles</a:t>
            </a:r>
          </a:p>
          <a:p>
            <a:pPr marL="0" indent="0" algn="ctr">
              <a:buNone/>
              <a:defRPr/>
            </a:pPr>
            <a:r>
              <a:rPr lang="fr-FR" altLang="fr-FR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début 2023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ECE9479-ADDB-9132-CD82-3A08B94BC6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5502" y="5634960"/>
            <a:ext cx="689990" cy="689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250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 bwMode="auto">
          <a:xfrm>
            <a:off x="906462" y="336550"/>
            <a:ext cx="8049001" cy="692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fr-FR" altLang="fr-FR" sz="3200" dirty="0">
                <a:latin typeface="Lato Black" pitchFamily="34" charset="0"/>
                <a:ea typeface="Lato Black" pitchFamily="34" charset="0"/>
                <a:cs typeface="Lato Black" pitchFamily="34" charset="0"/>
              </a:rPr>
              <a:t>SOMMAIRE</a:t>
            </a:r>
            <a:br>
              <a:rPr lang="fr-FR" altLang="fr-FR" sz="3200" dirty="0">
                <a:latin typeface="Lato Black" pitchFamily="34" charset="0"/>
                <a:ea typeface="Lato Black" pitchFamily="34" charset="0"/>
                <a:cs typeface="Lato Black" pitchFamily="34" charset="0"/>
              </a:rPr>
            </a:br>
            <a:r>
              <a:rPr lang="fr-FR" altLang="fr-FR" sz="2800" dirty="0">
                <a:latin typeface="Lato Black" pitchFamily="34" charset="0"/>
                <a:ea typeface="Lato Black" pitchFamily="34" charset="0"/>
                <a:cs typeface="Lato Black" pitchFamily="34" charset="0"/>
              </a:rPr>
              <a:t>Extinction de l’éclairage public en milieu de nuit</a:t>
            </a:r>
            <a:br>
              <a:rPr lang="fr-FR" altLang="fr-FR" sz="3200" dirty="0">
                <a:latin typeface="Lato Black" pitchFamily="34" charset="0"/>
                <a:ea typeface="Lato Black" pitchFamily="34" charset="0"/>
                <a:cs typeface="Lato Black" pitchFamily="34" charset="0"/>
              </a:rPr>
            </a:br>
            <a:endParaRPr lang="fr-FR" altLang="fr-FR" sz="3200" dirty="0">
              <a:latin typeface="Lato Black" pitchFamily="34" charset="0"/>
              <a:ea typeface="Lato Black" pitchFamily="34" charset="0"/>
              <a:cs typeface="Lato Black" pitchFamily="34" charset="0"/>
            </a:endParaRPr>
          </a:p>
        </p:txBody>
      </p:sp>
      <p:sp>
        <p:nvSpPr>
          <p:cNvPr id="15363" name="Espace réservé du contenu 6"/>
          <p:cNvSpPr>
            <a:spLocks noGrp="1"/>
          </p:cNvSpPr>
          <p:nvPr>
            <p:ph idx="1"/>
          </p:nvPr>
        </p:nvSpPr>
        <p:spPr bwMode="auto">
          <a:xfrm>
            <a:off x="918508" y="1594309"/>
            <a:ext cx="8150078" cy="46992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endParaRPr lang="fr-FR" altLang="fr-FR" sz="2400" u="sng" dirty="0">
              <a:latin typeface="Lato" pitchFamily="34" charset="0"/>
            </a:endParaRPr>
          </a:p>
          <a:p>
            <a:pPr marL="0" indent="0" eaLnBrk="1" hangingPunct="1">
              <a:buNone/>
            </a:pPr>
            <a:r>
              <a:rPr lang="fr-FR" altLang="fr-FR" sz="2400" dirty="0">
                <a:latin typeface="Lato" pitchFamily="34" charset="0"/>
              </a:rPr>
              <a:t>1 -	Présentation de Valence Romans Agglo</a:t>
            </a:r>
          </a:p>
          <a:p>
            <a:pPr marL="0" indent="0" eaLnBrk="1" hangingPunct="1">
              <a:buNone/>
            </a:pPr>
            <a:r>
              <a:rPr lang="fr-FR" altLang="fr-FR" sz="2400" dirty="0">
                <a:latin typeface="Lato" pitchFamily="34" charset="0"/>
              </a:rPr>
              <a:t>2 - Contexte du prix de l’énergie pour 2023</a:t>
            </a:r>
          </a:p>
          <a:p>
            <a:pPr marL="0" indent="0" eaLnBrk="1" hangingPunct="1">
              <a:buFont typeface="Arial" charset="0"/>
              <a:buNone/>
            </a:pPr>
            <a:r>
              <a:rPr lang="fr-FR" altLang="fr-FR" sz="2400" dirty="0">
                <a:latin typeface="Lato" pitchFamily="34" charset="0"/>
              </a:rPr>
              <a:t>3 - Etat des lieux des extinctions en milieu de nuit et économies </a:t>
            </a:r>
          </a:p>
          <a:p>
            <a:pPr marL="0" indent="0" eaLnBrk="1" hangingPunct="1">
              <a:buFont typeface="Arial" charset="0"/>
              <a:buNone/>
            </a:pPr>
            <a:r>
              <a:rPr lang="fr-FR" altLang="fr-FR" sz="2400" dirty="0">
                <a:latin typeface="Lato" pitchFamily="34" charset="0"/>
              </a:rPr>
              <a:t>4 – Politique communautaire d’e</a:t>
            </a:r>
            <a:r>
              <a:rPr lang="fr-FR" sz="2400" dirty="0">
                <a:latin typeface="Lato" pitchFamily="34" charset="0"/>
              </a:rPr>
              <a:t>xtinction de l’éclairage public</a:t>
            </a:r>
          </a:p>
          <a:p>
            <a:pPr marL="0" indent="0" eaLnBrk="1" hangingPunct="1">
              <a:buFont typeface="Arial" charset="0"/>
              <a:buNone/>
            </a:pPr>
            <a:r>
              <a:rPr lang="fr-FR" altLang="fr-FR" sz="2400" dirty="0">
                <a:latin typeface="Lato" pitchFamily="34" charset="0"/>
              </a:rPr>
              <a:t>5 – Rappel sur les conventions « voies privées »</a:t>
            </a:r>
          </a:p>
          <a:p>
            <a:pPr marL="0" indent="0" eaLnBrk="1" hangingPunct="1">
              <a:buFont typeface="Arial" charset="0"/>
              <a:buNone/>
            </a:pPr>
            <a:r>
              <a:rPr lang="fr-FR" altLang="fr-FR" sz="2400" dirty="0">
                <a:latin typeface="Lato" pitchFamily="34" charset="0"/>
              </a:rPr>
              <a:t>6 – Plan des extinctions sur la Commune de Mours Saint Eusèbe</a:t>
            </a:r>
          </a:p>
          <a:p>
            <a:pPr marL="0" indent="0" eaLnBrk="1" hangingPunct="1">
              <a:buFont typeface="Arial" charset="0"/>
              <a:buNone/>
            </a:pPr>
            <a:endParaRPr lang="fr-FR" altLang="fr-FR" sz="2400" dirty="0">
              <a:latin typeface="Lato" pitchFamily="34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fr-FR" altLang="fr-FR" sz="2400" dirty="0">
              <a:latin typeface="Lato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25488" y="481013"/>
            <a:ext cx="104775" cy="401637"/>
          </a:xfrm>
          <a:prstGeom prst="rect">
            <a:avLst/>
          </a:prstGeom>
          <a:solidFill>
            <a:srgbClr val="DF00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5365" name="Espace réservé du numéro de diapositive 1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AFCD2ED8-14F2-4863-BD9C-BF319435F016}" type="slidenum">
              <a:rPr lang="fr-FR" altLang="fr-FR" smtClean="0">
                <a:solidFill>
                  <a:srgbClr val="C4124E"/>
                </a:solidFill>
                <a:latin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altLang="fr-FR">
              <a:solidFill>
                <a:srgbClr val="C4124E"/>
              </a:solidFill>
              <a:latin typeface="Arial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213DE61-C5DD-7BF3-39F8-C8FA421451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5502" y="5634960"/>
            <a:ext cx="689990" cy="689990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27714A-92EB-BA06-F144-E456F674B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0155"/>
          </a:xfrm>
        </p:spPr>
        <p:txBody>
          <a:bodyPr/>
          <a:lstStyle/>
          <a:p>
            <a:r>
              <a:rPr lang="fr-FR" sz="3200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Présentation de Valence Romans Agglo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2E90467-1F44-E004-013D-06241046B5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D76D0B2-8A8D-44AD-B50D-781BC2187CB5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056D89D-641A-4B75-CD53-D65F7AA5003B}"/>
              </a:ext>
            </a:extLst>
          </p:cNvPr>
          <p:cNvSpPr/>
          <p:nvPr/>
        </p:nvSpPr>
        <p:spPr>
          <a:xfrm>
            <a:off x="624980" y="483336"/>
            <a:ext cx="104775" cy="401637"/>
          </a:xfrm>
          <a:prstGeom prst="rect">
            <a:avLst/>
          </a:prstGeom>
          <a:solidFill>
            <a:srgbClr val="DF00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FF1A3A1-961C-42EA-5B7B-E17B1E25AA99}"/>
              </a:ext>
            </a:extLst>
          </p:cNvPr>
          <p:cNvSpPr txBox="1"/>
          <p:nvPr/>
        </p:nvSpPr>
        <p:spPr>
          <a:xfrm>
            <a:off x="729755" y="1093671"/>
            <a:ext cx="746628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Date de création </a:t>
            </a:r>
            <a:r>
              <a:rPr lang="fr-FR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le 7 janvier 2017</a:t>
            </a:r>
          </a:p>
          <a:p>
            <a:r>
              <a:rPr lang="fr-FR" b="1" i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Composition </a:t>
            </a:r>
            <a:r>
              <a:rPr lang="fr-FR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54 communes soit environ 223 000 habitants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9CA15A6-7C03-DE06-DF06-98BF3814F70C}"/>
              </a:ext>
            </a:extLst>
          </p:cNvPr>
          <p:cNvSpPr txBox="1"/>
          <p:nvPr/>
        </p:nvSpPr>
        <p:spPr>
          <a:xfrm>
            <a:off x="259971" y="6398696"/>
            <a:ext cx="93956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>
              <a:highlight>
                <a:srgbClr val="EAEAEA"/>
              </a:highlight>
            </a:endParaRPr>
          </a:p>
        </p:txBody>
      </p:sp>
      <p:pic>
        <p:nvPicPr>
          <p:cNvPr id="1026" name="Picture 2" descr="VALENCE ROMANS AGGLO | mairie-montmiral.fr">
            <a:extLst>
              <a:ext uri="{FF2B5EF4-FFF2-40B4-BE49-F238E27FC236}">
                <a16:creationId xmlns:a16="http://schemas.microsoft.com/office/drawing/2014/main" id="{8A71F5C4-7470-9091-63FE-6D19C78AB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682" y="1912691"/>
            <a:ext cx="3263317" cy="4211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7E7BC02B-E583-57F1-2AD8-26FED61B9101}"/>
              </a:ext>
            </a:extLst>
          </p:cNvPr>
          <p:cNvSpPr txBox="1"/>
          <p:nvPr/>
        </p:nvSpPr>
        <p:spPr>
          <a:xfrm>
            <a:off x="5108979" y="3362488"/>
            <a:ext cx="1962938" cy="338554"/>
          </a:xfrm>
          <a:prstGeom prst="rect">
            <a:avLst/>
          </a:prstGeom>
          <a:noFill/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Mours Saint Eusèbe</a:t>
            </a: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B91D84D2-78AA-C3E5-C3A8-F93194AFD271}"/>
              </a:ext>
            </a:extLst>
          </p:cNvPr>
          <p:cNvCxnSpPr/>
          <p:nvPr/>
        </p:nvCxnSpPr>
        <p:spPr>
          <a:xfrm flipH="1">
            <a:off x="2940340" y="3531765"/>
            <a:ext cx="21517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Image 12">
            <a:extLst>
              <a:ext uri="{FF2B5EF4-FFF2-40B4-BE49-F238E27FC236}">
                <a16:creationId xmlns:a16="http://schemas.microsoft.com/office/drawing/2014/main" id="{78DC2C68-3780-45F6-2DC5-EFCBBF5978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5502" y="5634960"/>
            <a:ext cx="689990" cy="689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883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EBC6E0-6077-038D-1FB0-10B346294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20118"/>
            <a:ext cx="8229600" cy="5606048"/>
          </a:xfrm>
        </p:spPr>
        <p:txBody>
          <a:bodyPr/>
          <a:lstStyle/>
          <a:p>
            <a:pPr marL="0" indent="0">
              <a:buNone/>
            </a:pPr>
            <a:r>
              <a:rPr lang="fr-FR" b="1" i="1" dirty="0"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Nos compétences :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2800" dirty="0"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Développement économique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2800" dirty="0"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Habitat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2800" dirty="0"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Aménagement de l’espace communautaire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2800" dirty="0"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Assainissement collectif et non collectif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2800" dirty="0"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Gestion des déchets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2800" dirty="0"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Transport et mobilité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2800" dirty="0"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Culture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2800" dirty="0"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Sports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2800" dirty="0"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Vie sociale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2800" dirty="0"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Autres compétences (</a:t>
            </a:r>
            <a:r>
              <a:rPr lang="fr-FR" sz="2000" dirty="0"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politique de la ville, voiries, éclairage public, environnement et cadre de vie, fourrière animale, accueil des gens du voyage)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3B6CCC5-7DB1-D087-8803-C7F34AF581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22BDE9-A2E1-4A9D-9614-2D7B7217F418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4319242-298E-EC15-E706-DBA471B9E3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5502" y="5634960"/>
            <a:ext cx="689990" cy="689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749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A8A1E6-045A-000C-6D62-2846D58ED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0430"/>
          </a:xfrm>
        </p:spPr>
        <p:txBody>
          <a:bodyPr/>
          <a:lstStyle/>
          <a:p>
            <a:pPr algn="l"/>
            <a:r>
              <a:rPr lang="fr-FR" sz="2800" b="1" i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Les objectifs principaux de l’Agglo 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56D962-7016-EE77-8776-BE81C9D46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15068"/>
            <a:ext cx="8229600" cy="5111097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fr-FR" sz="28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Développer sur le territoire des actions d’intérêt communautaire</a:t>
            </a:r>
          </a:p>
          <a:p>
            <a:pPr marL="0" indent="0">
              <a:buNone/>
            </a:pPr>
            <a:endParaRPr lang="fr-FR" sz="28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8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Harmoniser l’offre de service sur les 54 communes</a:t>
            </a:r>
          </a:p>
          <a:p>
            <a:pPr marL="0" indent="0">
              <a:buNone/>
            </a:pPr>
            <a:endParaRPr lang="fr-FR" sz="28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8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Mettre en œuvre le projet de territoire avec des réalisations concrètes au service de la population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B53152F-18AD-6DC2-614D-618392C193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22BDE9-A2E1-4A9D-9614-2D7B7217F418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A01C0DA-AFD5-CB44-0977-608088ECA7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5502" y="5634960"/>
            <a:ext cx="689990" cy="689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272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22BDE9-A2E1-4A9D-9614-2D7B7217F418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CAB6C311-062B-4044-A0A9-B850BBF16B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0308416"/>
              </p:ext>
            </p:extLst>
          </p:nvPr>
        </p:nvGraphicFramePr>
        <p:xfrm>
          <a:off x="94270" y="1028700"/>
          <a:ext cx="8592530" cy="5607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re 1">
            <a:extLst>
              <a:ext uri="{FF2B5EF4-FFF2-40B4-BE49-F238E27FC236}">
                <a16:creationId xmlns:a16="http://schemas.microsoft.com/office/drawing/2014/main" id="{54F60199-6D2E-4599-B074-4F08223F1A9C}"/>
              </a:ext>
            </a:extLst>
          </p:cNvPr>
          <p:cNvSpPr txBox="1">
            <a:spLocks/>
          </p:cNvSpPr>
          <p:nvPr/>
        </p:nvSpPr>
        <p:spPr bwMode="auto">
          <a:xfrm>
            <a:off x="906462" y="336550"/>
            <a:ext cx="8049001" cy="69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fr-FR" sz="3200" dirty="0">
                <a:latin typeface="Lato Black" pitchFamily="34" charset="0"/>
                <a:ea typeface="Lato Black" pitchFamily="34" charset="0"/>
                <a:cs typeface="Lato Black" pitchFamily="34" charset="0"/>
              </a:rPr>
              <a:t>Contexte du prix de l’énergie 2023</a:t>
            </a:r>
            <a:br>
              <a:rPr lang="fr-FR" altLang="fr-FR" sz="3200" dirty="0">
                <a:latin typeface="Lato Black" pitchFamily="34" charset="0"/>
                <a:ea typeface="Lato Black" pitchFamily="34" charset="0"/>
                <a:cs typeface="Lato Black" pitchFamily="34" charset="0"/>
              </a:rPr>
            </a:br>
            <a:endParaRPr lang="fr-FR" altLang="fr-FR" sz="3200" dirty="0">
              <a:latin typeface="Lato Black" pitchFamily="34" charset="0"/>
              <a:ea typeface="Lato Black" pitchFamily="34" charset="0"/>
              <a:cs typeface="Lato Black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8F3B2B-0351-4388-8B19-CEE39BFE5DEB}"/>
              </a:ext>
            </a:extLst>
          </p:cNvPr>
          <p:cNvSpPr/>
          <p:nvPr/>
        </p:nvSpPr>
        <p:spPr>
          <a:xfrm>
            <a:off x="725488" y="481013"/>
            <a:ext cx="104775" cy="401637"/>
          </a:xfrm>
          <a:prstGeom prst="rect">
            <a:avLst/>
          </a:prstGeom>
          <a:solidFill>
            <a:srgbClr val="DF00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F727F5BD-2E24-ADC2-FE10-30A9A286D2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5502" y="5634960"/>
            <a:ext cx="689990" cy="689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814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22BDE9-A2E1-4A9D-9614-2D7B7217F418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54F60199-6D2E-4599-B074-4F08223F1A9C}"/>
              </a:ext>
            </a:extLst>
          </p:cNvPr>
          <p:cNvSpPr txBox="1">
            <a:spLocks/>
          </p:cNvSpPr>
          <p:nvPr/>
        </p:nvSpPr>
        <p:spPr bwMode="auto">
          <a:xfrm>
            <a:off x="906463" y="336550"/>
            <a:ext cx="7512050" cy="69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fr-FR" altLang="fr-FR" sz="3200" dirty="0">
                <a:latin typeface="Lato Black" pitchFamily="34" charset="0"/>
                <a:ea typeface="Lato Black" pitchFamily="34" charset="0"/>
                <a:cs typeface="Lato Black" pitchFamily="34" charset="0"/>
              </a:rPr>
              <a:t>Etat des lieux des extinctions en milieu de nuit - </a:t>
            </a:r>
            <a:r>
              <a:rPr lang="fr-FR" sz="2000" b="1" dirty="0">
                <a:solidFill>
                  <a:srgbClr val="E9004E"/>
                </a:solidFill>
                <a:latin typeface="+mn-lt"/>
                <a:ea typeface="+mn-ea"/>
                <a:cs typeface="+mn-cs"/>
              </a:rPr>
              <a:t>Voies des Zones Artisanales – 3 768 Points Lumineux</a:t>
            </a:r>
            <a:br>
              <a:rPr lang="fr-FR" altLang="fr-FR" sz="2000" dirty="0">
                <a:latin typeface="Lato Black" pitchFamily="34" charset="0"/>
                <a:ea typeface="Lato Black" pitchFamily="34" charset="0"/>
                <a:cs typeface="Lato Black" pitchFamily="34" charset="0"/>
              </a:rPr>
            </a:br>
            <a:endParaRPr lang="fr-FR" altLang="fr-FR" sz="2000" dirty="0">
              <a:latin typeface="Lato Black" pitchFamily="34" charset="0"/>
              <a:ea typeface="Lato Black" pitchFamily="34" charset="0"/>
              <a:cs typeface="Lato Black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8F3B2B-0351-4388-8B19-CEE39BFE5DEB}"/>
              </a:ext>
            </a:extLst>
          </p:cNvPr>
          <p:cNvSpPr/>
          <p:nvPr/>
        </p:nvSpPr>
        <p:spPr>
          <a:xfrm>
            <a:off x="725488" y="481013"/>
            <a:ext cx="104775" cy="401637"/>
          </a:xfrm>
          <a:prstGeom prst="rect">
            <a:avLst/>
          </a:prstGeom>
          <a:solidFill>
            <a:srgbClr val="DF00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F69F1406-3DE4-4D8D-86BD-AB18B203F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912" y="1341946"/>
            <a:ext cx="8404888" cy="4990379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fr-FR" altLang="fr-FR" sz="2400" b="1" u="sng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FR" altLang="fr-FR" sz="2400" b="1" u="sng" dirty="0"/>
              <a:t>Situation actuelle :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FR" altLang="fr-FR" sz="2400" dirty="0"/>
              <a:t>Coupure actuelle (aout 2022) de 22h00 à 5h00 sans rallumage en période estivale </a:t>
            </a:r>
          </a:p>
          <a:p>
            <a:pPr>
              <a:buFont typeface="Symbol" panose="05050102010706020507" pitchFamily="18" charset="2"/>
              <a:buChar char="Þ"/>
              <a:defRPr/>
            </a:pPr>
            <a:r>
              <a:rPr lang="fr-FR" altLang="fr-FR" sz="2400" dirty="0"/>
              <a:t>Economie réalisée = env. 400 K€ en 2022</a:t>
            </a:r>
          </a:p>
          <a:p>
            <a:pPr>
              <a:buFont typeface="Symbol" panose="05050102010706020507" pitchFamily="18" charset="2"/>
              <a:buChar char="Þ"/>
              <a:defRPr/>
            </a:pPr>
            <a:endParaRPr lang="fr-FR" altLang="fr-FR" sz="2400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FR" altLang="fr-FR" sz="2400" b="1" u="sng" dirty="0"/>
              <a:t>A compter du mois d’octobre 2022 :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fr-FR" altLang="fr-FR" sz="2400" dirty="0"/>
              <a:t>Extension de l’extinction de 20h30 à 7h00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fr-FR" altLang="fr-FR" sz="2400" dirty="0"/>
              <a:t>Economie potentielle supplémentaire = env. 200 K€ (base 2023)</a:t>
            </a:r>
          </a:p>
          <a:p>
            <a:pPr marL="0" indent="0">
              <a:buNone/>
            </a:pPr>
            <a:endParaRPr lang="fr-FR" sz="2400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BC907AF-49CC-85FE-0B4D-FD85BAECC5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5502" y="5634960"/>
            <a:ext cx="689990" cy="689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480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22BDE9-A2E1-4A9D-9614-2D7B7217F418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54F60199-6D2E-4599-B074-4F08223F1A9C}"/>
              </a:ext>
            </a:extLst>
          </p:cNvPr>
          <p:cNvSpPr txBox="1">
            <a:spLocks/>
          </p:cNvSpPr>
          <p:nvPr/>
        </p:nvSpPr>
        <p:spPr bwMode="auto">
          <a:xfrm>
            <a:off x="906463" y="336550"/>
            <a:ext cx="7512050" cy="69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fr-FR" altLang="fr-FR" sz="3200" dirty="0">
                <a:latin typeface="Lato Black" pitchFamily="34" charset="0"/>
                <a:ea typeface="Lato Black" pitchFamily="34" charset="0"/>
                <a:cs typeface="Lato Black" pitchFamily="34" charset="0"/>
              </a:rPr>
              <a:t>Etat des lieux des extinctions en milieu de nuit - </a:t>
            </a:r>
            <a:r>
              <a:rPr lang="fr-FR" sz="2400" b="1" dirty="0">
                <a:solidFill>
                  <a:srgbClr val="E9004E"/>
                </a:solidFill>
                <a:latin typeface="+mn-lt"/>
                <a:ea typeface="+mn-ea"/>
                <a:cs typeface="+mn-cs"/>
              </a:rPr>
              <a:t>Voies communales – </a:t>
            </a:r>
            <a:r>
              <a:rPr lang="fr-FR" altLang="fr-FR" sz="2400" b="1" dirty="0">
                <a:solidFill>
                  <a:srgbClr val="E9004E"/>
                </a:solidFill>
                <a:latin typeface="+mn-lt"/>
                <a:ea typeface="+mn-ea"/>
                <a:cs typeface="+mn-cs"/>
              </a:rPr>
              <a:t>35 877 Points Lumineux</a:t>
            </a:r>
            <a:br>
              <a:rPr lang="fr-FR" altLang="fr-FR" sz="3200" dirty="0">
                <a:latin typeface="Lato Black" pitchFamily="34" charset="0"/>
                <a:ea typeface="Lato Black" pitchFamily="34" charset="0"/>
                <a:cs typeface="Lato Black" pitchFamily="34" charset="0"/>
              </a:rPr>
            </a:br>
            <a:endParaRPr lang="fr-FR" altLang="fr-FR" sz="3200" dirty="0">
              <a:latin typeface="Lato Black" pitchFamily="34" charset="0"/>
              <a:ea typeface="Lato Black" pitchFamily="34" charset="0"/>
              <a:cs typeface="Lato Black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8F3B2B-0351-4388-8B19-CEE39BFE5DEB}"/>
              </a:ext>
            </a:extLst>
          </p:cNvPr>
          <p:cNvSpPr/>
          <p:nvPr/>
        </p:nvSpPr>
        <p:spPr>
          <a:xfrm>
            <a:off x="725488" y="481013"/>
            <a:ext cx="104775" cy="401637"/>
          </a:xfrm>
          <a:prstGeom prst="rect">
            <a:avLst/>
          </a:prstGeom>
          <a:solidFill>
            <a:srgbClr val="DF00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F69F1406-3DE4-4D8D-86BD-AB18B203F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912" y="1257103"/>
            <a:ext cx="8404888" cy="4990379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fr-FR" altLang="fr-FR" sz="2400" b="1" u="sng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FR" altLang="fr-FR" sz="2400" b="1" u="sng" dirty="0"/>
              <a:t>Etat des lieux en Juin 2022 :</a:t>
            </a:r>
          </a:p>
          <a:p>
            <a:pPr>
              <a:defRPr/>
            </a:pPr>
            <a:r>
              <a:rPr lang="fr-FR" altLang="fr-FR" sz="2400" dirty="0"/>
              <a:t>4 960 PL éteints en milieu de nuit sur 41 communes, dont 26 à 100%</a:t>
            </a:r>
            <a:r>
              <a:rPr lang="fr-FR" sz="2400" dirty="0"/>
              <a:t>, soit 12,8% du patrimoine total,</a:t>
            </a:r>
          </a:p>
          <a:p>
            <a:pPr>
              <a:defRPr/>
            </a:pPr>
            <a:r>
              <a:rPr lang="fr-FR" sz="2400" dirty="0"/>
              <a:t>Une économie d’énergie de 1 030 000 kWh, soit  92,7 Tonnes de Co²,</a:t>
            </a:r>
          </a:p>
          <a:p>
            <a:pPr>
              <a:defRPr/>
            </a:pPr>
            <a:r>
              <a:rPr lang="fr-FR" sz="2400" dirty="0"/>
              <a:t>Une économie annuelle de 257 500 € (base tarif 2022).</a:t>
            </a:r>
          </a:p>
          <a:p>
            <a:endParaRPr lang="fr-FR" sz="24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>
              <a:buNone/>
            </a:pPr>
            <a:endParaRPr lang="fr-FR" sz="2400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9AFD211-1553-7063-1F3F-87D712F787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5502" y="5634960"/>
            <a:ext cx="689990" cy="689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334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22BDE9-A2E1-4A9D-9614-2D7B7217F418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54F60199-6D2E-4599-B074-4F08223F1A9C}"/>
              </a:ext>
            </a:extLst>
          </p:cNvPr>
          <p:cNvSpPr txBox="1">
            <a:spLocks/>
          </p:cNvSpPr>
          <p:nvPr/>
        </p:nvSpPr>
        <p:spPr bwMode="auto">
          <a:xfrm>
            <a:off x="906463" y="336550"/>
            <a:ext cx="7992440" cy="69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fr-FR" altLang="fr-FR" sz="3200" dirty="0">
                <a:latin typeface="Lato Black" pitchFamily="34" charset="0"/>
                <a:ea typeface="Lato Black" pitchFamily="34" charset="0"/>
                <a:cs typeface="Lato Black" pitchFamily="34" charset="0"/>
              </a:rPr>
              <a:t>Politique d’extinction de l’éclairage public des voies communales en milieu de nuit</a:t>
            </a:r>
            <a:br>
              <a:rPr lang="fr-FR" altLang="fr-FR" sz="3200" dirty="0">
                <a:latin typeface="Lato Black" pitchFamily="34" charset="0"/>
                <a:ea typeface="Lato Black" pitchFamily="34" charset="0"/>
                <a:cs typeface="Lato Black" pitchFamily="34" charset="0"/>
              </a:rPr>
            </a:br>
            <a:endParaRPr lang="fr-FR" altLang="fr-FR" sz="3200" dirty="0">
              <a:latin typeface="Lato Black" pitchFamily="34" charset="0"/>
              <a:ea typeface="Lato Black" pitchFamily="34" charset="0"/>
              <a:cs typeface="Lato Black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8F3B2B-0351-4388-8B19-CEE39BFE5DEB}"/>
              </a:ext>
            </a:extLst>
          </p:cNvPr>
          <p:cNvSpPr/>
          <p:nvPr/>
        </p:nvSpPr>
        <p:spPr>
          <a:xfrm>
            <a:off x="725488" y="481013"/>
            <a:ext cx="104775" cy="401637"/>
          </a:xfrm>
          <a:prstGeom prst="rect">
            <a:avLst/>
          </a:prstGeom>
          <a:solidFill>
            <a:srgbClr val="DF00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F69F1406-3DE4-4D8D-86BD-AB18B203F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912" y="1257103"/>
            <a:ext cx="8404888" cy="4990379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fr-FR" altLang="fr-FR" sz="1200" b="1" u="sng" dirty="0"/>
          </a:p>
          <a:p>
            <a:pPr marL="0" indent="0" algn="ctr">
              <a:buNone/>
              <a:defRPr/>
            </a:pPr>
            <a:endParaRPr lang="fr-FR" sz="2400" dirty="0">
              <a:solidFill>
                <a:srgbClr val="E9004E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FR" altLang="fr-FR" sz="2400" b="1" u="sng" dirty="0"/>
              <a:t>Deux grandes catégories :</a:t>
            </a:r>
          </a:p>
          <a:p>
            <a:pPr lvl="0">
              <a:defRPr/>
            </a:pPr>
            <a:r>
              <a:rPr lang="fr-FR" altLang="fr-FR" sz="2400" u="sng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Aires urbaines : </a:t>
            </a:r>
            <a:r>
              <a:rPr lang="fr-FR" altLang="fr-FR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Concerne les tissus urbains dense et continus avec des quartiers d’habitat sociaux et/ou QPV autour de Romans et Valence. U</a:t>
            </a:r>
            <a:r>
              <a:rPr lang="fr-FR" altLang="fr-FR" sz="2400" dirty="0">
                <a:solidFill>
                  <a:prstClr val="black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ne partie de ces communes se trouve en aire non-urbaine.</a:t>
            </a:r>
          </a:p>
          <a:p>
            <a:pPr>
              <a:defRPr/>
            </a:pPr>
            <a:r>
              <a:rPr lang="fr-FR" sz="2400" u="sng" dirty="0">
                <a:solidFill>
                  <a:prstClr val="black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Aires non urbaines : </a:t>
            </a:r>
            <a:r>
              <a:rPr lang="fr-FR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Concerne le reste du territoire. Présence de voies traversant le centre de la commune. Faible activité nocturne, excepté au centre des communes.</a:t>
            </a:r>
          </a:p>
          <a:p>
            <a:pPr lvl="0">
              <a:defRPr/>
            </a:pPr>
            <a:endParaRPr lang="fr-FR" sz="2400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9E5B147-B6D3-33A3-59CB-10C3187193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5502" y="5634960"/>
            <a:ext cx="689990" cy="689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1055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Nuances de gri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Mairie">
    <a:dk1>
      <a:srgbClr val="505154"/>
    </a:dk1>
    <a:lt1>
      <a:srgbClr val="FFFFFF"/>
    </a:lt1>
    <a:dk2>
      <a:srgbClr val="69187F"/>
    </a:dk2>
    <a:lt2>
      <a:srgbClr val="FFFFFF"/>
    </a:lt2>
    <a:accent1>
      <a:srgbClr val="69187F"/>
    </a:accent1>
    <a:accent2>
      <a:srgbClr val="F69E00"/>
    </a:accent2>
    <a:accent3>
      <a:srgbClr val="80BD26"/>
    </a:accent3>
    <a:accent4>
      <a:srgbClr val="E32728"/>
    </a:accent4>
    <a:accent5>
      <a:srgbClr val="00AAA6"/>
    </a:accent5>
    <a:accent6>
      <a:srgbClr val="CC538A"/>
    </a:accent6>
    <a:hlink>
      <a:srgbClr val="505154"/>
    </a:hlink>
    <a:folHlink>
      <a:srgbClr val="69187F"/>
    </a:folHlink>
  </a:clrScheme>
  <a:fontScheme name="Mairie">
    <a:majorFont>
      <a:latin typeface="Arial Narrow"/>
      <a:ea typeface=""/>
      <a:cs typeface=""/>
    </a:majorFont>
    <a:minorFont>
      <a:latin typeface="Arial Narrow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13588</TotalTime>
  <Words>686</Words>
  <Application>Microsoft Office PowerPoint</Application>
  <PresentationFormat>Affichage à l'écran (4:3)</PresentationFormat>
  <Paragraphs>108</Paragraphs>
  <Slides>13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21" baseType="lpstr">
      <vt:lpstr>Arial</vt:lpstr>
      <vt:lpstr>Calibri</vt:lpstr>
      <vt:lpstr>Lato</vt:lpstr>
      <vt:lpstr>Lato Black</vt:lpstr>
      <vt:lpstr>Symbol</vt:lpstr>
      <vt:lpstr>Wingdings</vt:lpstr>
      <vt:lpstr>Thème Office</vt:lpstr>
      <vt:lpstr>Conception personnalisée</vt:lpstr>
      <vt:lpstr>Présentation PowerPoint</vt:lpstr>
      <vt:lpstr>SOMMAIRE Extinction de l’éclairage public en milieu de nuit </vt:lpstr>
      <vt:lpstr>Présentation de Valence Romans Agglo</vt:lpstr>
      <vt:lpstr>Présentation PowerPoint</vt:lpstr>
      <vt:lpstr>Les objectifs principaux de l’Agglo :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Caroline</dc:creator>
  <cp:lastModifiedBy>KARINE GUILLEMINOT</cp:lastModifiedBy>
  <cp:revision>558</cp:revision>
  <cp:lastPrinted>2021-05-27T14:02:33Z</cp:lastPrinted>
  <dcterms:created xsi:type="dcterms:W3CDTF">2016-12-06T16:18:22Z</dcterms:created>
  <dcterms:modified xsi:type="dcterms:W3CDTF">2022-10-27T15:16:48Z</dcterms:modified>
</cp:coreProperties>
</file>